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ic Bold" panose="020B0604020202020204" charset="0"/>
      <p:regular r:id="rId15"/>
    </p:embeddedFont>
    <p:embeddedFont>
      <p:font typeface="Berthold Block" panose="020B0604020202020204" charset="0"/>
      <p:regular r:id="rId16"/>
    </p:embeddedFont>
    <p:embeddedFont>
      <p:font typeface="Boulder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DM Serif Display" panose="020F0502020204030204" pitchFamily="2" charset="0"/>
      <p:regular r:id="rId19"/>
    </p:embeddedFont>
    <p:embeddedFont>
      <p:font typeface="Montserrat" panose="020F0502020204030204" pitchFamily="2" charset="0"/>
      <p:regular r:id="rId20"/>
    </p:embeddedFont>
    <p:embeddedFont>
      <p:font typeface="Open Sans Bold" panose="020B0604020202020204" charset="0"/>
      <p:regular r:id="rId21"/>
    </p:embeddedFont>
    <p:embeddedFont>
      <p:font typeface="Quicksand" panose="020B0604020202020204" charset="0"/>
      <p:regular r:id="rId22"/>
    </p:embeddedFont>
    <p:embeddedFont>
      <p:font typeface="Quicksand Bold" panose="020B0604020202020204" charset="0"/>
      <p:regular r:id="rId23"/>
    </p:embeddedFont>
    <p:embeddedFont>
      <p:font typeface="Rust" panose="020B0604020202020204" charset="0"/>
      <p:regular r:id="rId24"/>
    </p:embeddedFont>
    <p:embeddedFont>
      <p:font typeface="TAN Headline" panose="020B0604020202020204" charset="0"/>
      <p:regular r:id="rId25"/>
    </p:embeddedFont>
    <p:embeddedFont>
      <p:font typeface="Times New Roman MT Bold" panose="020B0604020202020204" charset="0"/>
      <p:regular r:id="rId26"/>
    </p:embeddedFont>
    <p:embeddedFont>
      <p:font typeface="TT For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026" autoAdjust="0"/>
  </p:normalViewPr>
  <p:slideViewPr>
    <p:cSldViewPr>
      <p:cViewPr varScale="1">
        <p:scale>
          <a:sx n="51" d="100"/>
          <a:sy n="51" d="100"/>
        </p:scale>
        <p:origin x="898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82.png"/><Relationship Id="rId7" Type="http://schemas.openxmlformats.org/officeDocument/2006/relationships/image" Target="../media/image75.png"/><Relationship Id="rId2" Type="http://schemas.openxmlformats.org/officeDocument/2006/relationships/hyperlink" Target="https://eda-on-netflix-movies-tv-shows-dataset-devanefoxd6ga8wrrraamd.streamlit.ap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Relationship Id="rId9" Type="http://schemas.openxmlformats.org/officeDocument/2006/relationships/hyperlink" Target="https://github.com/Ayanka2005/EDA-on-Netflix-Movies-TV-Shows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69.png"/><Relationship Id="rId5" Type="http://schemas.openxmlformats.org/officeDocument/2006/relationships/image" Target="../media/image45.png"/><Relationship Id="rId10" Type="http://schemas.openxmlformats.org/officeDocument/2006/relationships/image" Target="../media/image68.sv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477320">
            <a:off x="-795196" y="336509"/>
            <a:ext cx="18977927" cy="8625468"/>
            <a:chOff x="0" y="0"/>
            <a:chExt cx="7620000" cy="3463290"/>
          </a:xfrm>
        </p:grpSpPr>
        <p:sp>
          <p:nvSpPr>
            <p:cNvPr id="3" name="Freeform 3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solidFill>
              <a:srgbClr val="FFF7ED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D64946"/>
            </a:solidFill>
          </p:spPr>
        </p:sp>
      </p:grpSp>
      <p:sp>
        <p:nvSpPr>
          <p:cNvPr id="6" name="Freeform 6"/>
          <p:cNvSpPr/>
          <p:nvPr/>
        </p:nvSpPr>
        <p:spPr>
          <a:xfrm rot="-638964">
            <a:off x="138013" y="-495875"/>
            <a:ext cx="3242321" cy="3547481"/>
          </a:xfrm>
          <a:custGeom>
            <a:avLst/>
            <a:gdLst/>
            <a:ahLst/>
            <a:cxnLst/>
            <a:rect l="l" t="t" r="r" b="b"/>
            <a:pathLst>
              <a:path w="3242321" h="3547481">
                <a:moveTo>
                  <a:pt x="0" y="0"/>
                </a:moveTo>
                <a:lnTo>
                  <a:pt x="3242321" y="0"/>
                </a:lnTo>
                <a:lnTo>
                  <a:pt x="3242321" y="3547481"/>
                </a:lnTo>
                <a:lnTo>
                  <a:pt x="0" y="3547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30725" y="5559789"/>
            <a:ext cx="4789404" cy="5354009"/>
          </a:xfrm>
          <a:custGeom>
            <a:avLst/>
            <a:gdLst/>
            <a:ahLst/>
            <a:cxnLst/>
            <a:rect l="l" t="t" r="r" b="b"/>
            <a:pathLst>
              <a:path w="4789404" h="5354009">
                <a:moveTo>
                  <a:pt x="0" y="0"/>
                </a:moveTo>
                <a:lnTo>
                  <a:pt x="4789405" y="0"/>
                </a:lnTo>
                <a:lnTo>
                  <a:pt x="4789405" y="5354008"/>
                </a:lnTo>
                <a:lnTo>
                  <a:pt x="0" y="535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96555" y="-622841"/>
            <a:ext cx="3325491" cy="3303082"/>
          </a:xfrm>
          <a:custGeom>
            <a:avLst/>
            <a:gdLst/>
            <a:ahLst/>
            <a:cxnLst/>
            <a:rect l="l" t="t" r="r" b="b"/>
            <a:pathLst>
              <a:path w="3325491" h="3303082">
                <a:moveTo>
                  <a:pt x="0" y="0"/>
                </a:moveTo>
                <a:lnTo>
                  <a:pt x="3325490" y="0"/>
                </a:lnTo>
                <a:lnTo>
                  <a:pt x="3325490" y="3303082"/>
                </a:lnTo>
                <a:lnTo>
                  <a:pt x="0" y="3303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2361">
            <a:off x="379007" y="7491784"/>
            <a:ext cx="3860862" cy="2899523"/>
          </a:xfrm>
          <a:custGeom>
            <a:avLst/>
            <a:gdLst/>
            <a:ahLst/>
            <a:cxnLst/>
            <a:rect l="l" t="t" r="r" b="b"/>
            <a:pathLst>
              <a:path w="3860862" h="2899523">
                <a:moveTo>
                  <a:pt x="0" y="0"/>
                </a:moveTo>
                <a:lnTo>
                  <a:pt x="3860862" y="0"/>
                </a:lnTo>
                <a:lnTo>
                  <a:pt x="3860862" y="2899523"/>
                </a:lnTo>
                <a:lnTo>
                  <a:pt x="0" y="2899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531634" y="6473224"/>
            <a:ext cx="2800799" cy="4559580"/>
          </a:xfrm>
          <a:custGeom>
            <a:avLst/>
            <a:gdLst/>
            <a:ahLst/>
            <a:cxnLst/>
            <a:rect l="l" t="t" r="r" b="b"/>
            <a:pathLst>
              <a:path w="2800799" h="4559580">
                <a:moveTo>
                  <a:pt x="0" y="0"/>
                </a:moveTo>
                <a:lnTo>
                  <a:pt x="2800798" y="0"/>
                </a:lnTo>
                <a:lnTo>
                  <a:pt x="2800798" y="4559580"/>
                </a:lnTo>
                <a:lnTo>
                  <a:pt x="0" y="4559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480313">
            <a:off x="1911335" y="3188892"/>
            <a:ext cx="13889623" cy="469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8698">
                <a:solidFill>
                  <a:srgbClr val="713935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EDA ON NETFLIX MOVIES &amp; TV SHOWS DATASET</a:t>
            </a:r>
          </a:p>
          <a:p>
            <a:pPr algn="ctr">
              <a:lnSpc>
                <a:spcPts val="17846"/>
              </a:lnSpc>
            </a:pPr>
            <a:endParaRPr lang="en-US" sz="8698">
              <a:solidFill>
                <a:srgbClr val="713935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2" name="TextBox 12"/>
          <p:cNvSpPr txBox="1"/>
          <p:nvPr/>
        </p:nvSpPr>
        <p:spPr>
          <a:xfrm rot="-464530">
            <a:off x="4634558" y="5791839"/>
            <a:ext cx="818026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>
                <a:solidFill>
                  <a:srgbClr val="4C4C4C"/>
                </a:solidFill>
                <a:latin typeface="TT Fors"/>
                <a:ea typeface="TT Fors"/>
                <a:cs typeface="TT Fors"/>
                <a:sym typeface="TT Fors"/>
              </a:rPr>
              <a:t>By: Ayanka Ghosh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>
                <a:solidFill>
                  <a:srgbClr val="4C4C4C"/>
                </a:solidFill>
                <a:latin typeface="TT Fors"/>
                <a:ea typeface="TT Fors"/>
                <a:cs typeface="TT Fors"/>
                <a:sym typeface="TT Fors"/>
              </a:rPr>
              <a:t>Guide Name: Ms. Naina Devi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35748" y="3105905"/>
            <a:ext cx="10816505" cy="7061543"/>
            <a:chOff x="0" y="0"/>
            <a:chExt cx="2848791" cy="1859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8791" cy="1859830"/>
            </a:xfrm>
            <a:custGeom>
              <a:avLst/>
              <a:gdLst/>
              <a:ahLst/>
              <a:cxnLst/>
              <a:rect l="l" t="t" r="r" b="b"/>
              <a:pathLst>
                <a:path w="2848791" h="1859830">
                  <a:moveTo>
                    <a:pt x="0" y="0"/>
                  </a:moveTo>
                  <a:lnTo>
                    <a:pt x="2848791" y="0"/>
                  </a:lnTo>
                  <a:lnTo>
                    <a:pt x="2848791" y="1859830"/>
                  </a:lnTo>
                  <a:lnTo>
                    <a:pt x="0" y="1859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48791" cy="188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30816" y="1028700"/>
            <a:ext cx="19027773" cy="1708150"/>
            <a:chOff x="0" y="0"/>
            <a:chExt cx="5011430" cy="4498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81787" y="3540597"/>
            <a:ext cx="13180197" cy="7311438"/>
          </a:xfrm>
          <a:custGeom>
            <a:avLst/>
            <a:gdLst/>
            <a:ahLst/>
            <a:cxnLst/>
            <a:rect l="l" t="t" r="r" b="b"/>
            <a:pathLst>
              <a:path w="13180197" h="7311438">
                <a:moveTo>
                  <a:pt x="0" y="0"/>
                </a:moveTo>
                <a:lnTo>
                  <a:pt x="13180196" y="0"/>
                </a:lnTo>
                <a:lnTo>
                  <a:pt x="13180196" y="7311438"/>
                </a:lnTo>
                <a:lnTo>
                  <a:pt x="0" y="7311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67344" y="3196882"/>
            <a:ext cx="9631452" cy="685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662113"/>
                </a:solidFill>
                <a:latin typeface="Antic Bold"/>
                <a:ea typeface="Antic Bold"/>
                <a:cs typeface="Antic Bold"/>
                <a:sym typeface="Antic Bold"/>
              </a:rPr>
              <a:t>Content Strategy Planning</a:t>
            </a:r>
            <a:r>
              <a:rPr lang="en-US" sz="2799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: Helps streaming platforms identify trends in content type, genre, and country to make informed content acquisition decisions.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87BA78"/>
                </a:solidFill>
                <a:latin typeface="Antic Bold"/>
                <a:ea typeface="Antic Bold"/>
                <a:cs typeface="Antic Bold"/>
                <a:sym typeface="Antic Bold"/>
              </a:rPr>
              <a:t>Market Analysis:</a:t>
            </a:r>
            <a:r>
              <a:rPr lang="en-US" sz="2799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 Provides insights into global content distribution, helping understand which regions contribute the most to Netflix’s library.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7A90D"/>
                </a:solidFill>
                <a:latin typeface="Antic Bold"/>
                <a:ea typeface="Antic Bold"/>
                <a:cs typeface="Antic Bold"/>
                <a:sym typeface="Antic Bold"/>
              </a:rPr>
              <a:t>Viewer Preference Analysis:</a:t>
            </a:r>
            <a:r>
              <a:rPr lang="en-US" sz="2799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 Reveals how movies and TV shows evolve with audience demand and platform expansion.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617CA8"/>
                </a:solidFill>
                <a:latin typeface="Antic Bold"/>
                <a:ea typeface="Antic Bold"/>
                <a:cs typeface="Antic Bold"/>
                <a:sym typeface="Antic Bold"/>
              </a:rPr>
              <a:t>Data-Driven Decision Making:</a:t>
            </a:r>
            <a:r>
              <a:rPr lang="en-US" sz="2799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 Supports Netflix or similar OTT platforms in analyzing what type of content engages audiences over time.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36980"/>
            <a:ext cx="16230600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Applications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9566722" y="3970159"/>
            <a:ext cx="13180197" cy="7311438"/>
          </a:xfrm>
          <a:custGeom>
            <a:avLst/>
            <a:gdLst/>
            <a:ahLst/>
            <a:cxnLst/>
            <a:rect l="l" t="t" r="r" b="b"/>
            <a:pathLst>
              <a:path w="13180197" h="7311438">
                <a:moveTo>
                  <a:pt x="0" y="0"/>
                </a:moveTo>
                <a:lnTo>
                  <a:pt x="13180197" y="0"/>
                </a:lnTo>
                <a:lnTo>
                  <a:pt x="13180197" y="7311437"/>
                </a:lnTo>
                <a:lnTo>
                  <a:pt x="0" y="7311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0527" y="6784630"/>
            <a:ext cx="7548773" cy="2470934"/>
            <a:chOff x="0" y="0"/>
            <a:chExt cx="1988154" cy="6507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8154" cy="650781"/>
            </a:xfrm>
            <a:custGeom>
              <a:avLst/>
              <a:gdLst/>
              <a:ahLst/>
              <a:cxnLst/>
              <a:rect l="l" t="t" r="r" b="b"/>
              <a:pathLst>
                <a:path w="1988154" h="650781">
                  <a:moveTo>
                    <a:pt x="0" y="0"/>
                  </a:moveTo>
                  <a:lnTo>
                    <a:pt x="1988154" y="0"/>
                  </a:lnTo>
                  <a:lnTo>
                    <a:pt x="1988154" y="650781"/>
                  </a:lnTo>
                  <a:lnTo>
                    <a:pt x="0" y="650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88154" cy="679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6699" y="3537229"/>
            <a:ext cx="7744585" cy="2470934"/>
            <a:chOff x="0" y="0"/>
            <a:chExt cx="2039726" cy="6507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9726" cy="650781"/>
            </a:xfrm>
            <a:custGeom>
              <a:avLst/>
              <a:gdLst/>
              <a:ahLst/>
              <a:cxnLst/>
              <a:rect l="l" t="t" r="r" b="b"/>
              <a:pathLst>
                <a:path w="2039726" h="650781">
                  <a:moveTo>
                    <a:pt x="0" y="0"/>
                  </a:moveTo>
                  <a:lnTo>
                    <a:pt x="2039726" y="0"/>
                  </a:lnTo>
                  <a:lnTo>
                    <a:pt x="2039726" y="650781"/>
                  </a:lnTo>
                  <a:lnTo>
                    <a:pt x="0" y="650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39726" cy="679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" y="1028700"/>
            <a:ext cx="18288000" cy="1708150"/>
            <a:chOff x="0" y="0"/>
            <a:chExt cx="5011430" cy="4498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D5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784630"/>
            <a:ext cx="7548773" cy="2470934"/>
            <a:chOff x="0" y="0"/>
            <a:chExt cx="1988154" cy="650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8154" cy="650781"/>
            </a:xfrm>
            <a:custGeom>
              <a:avLst/>
              <a:gdLst/>
              <a:ahLst/>
              <a:cxnLst/>
              <a:rect l="l" t="t" r="r" b="b"/>
              <a:pathLst>
                <a:path w="1988154" h="650781">
                  <a:moveTo>
                    <a:pt x="0" y="0"/>
                  </a:moveTo>
                  <a:lnTo>
                    <a:pt x="1988154" y="0"/>
                  </a:lnTo>
                  <a:lnTo>
                    <a:pt x="1988154" y="650781"/>
                  </a:lnTo>
                  <a:lnTo>
                    <a:pt x="0" y="650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988154" cy="679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10527" y="3537229"/>
            <a:ext cx="7548773" cy="2475927"/>
            <a:chOff x="0" y="0"/>
            <a:chExt cx="1988154" cy="6520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88154" cy="652096"/>
            </a:xfrm>
            <a:custGeom>
              <a:avLst/>
              <a:gdLst/>
              <a:ahLst/>
              <a:cxnLst/>
              <a:rect l="l" t="t" r="r" b="b"/>
              <a:pathLst>
                <a:path w="1988154" h="652096">
                  <a:moveTo>
                    <a:pt x="0" y="0"/>
                  </a:moveTo>
                  <a:lnTo>
                    <a:pt x="1988154" y="0"/>
                  </a:lnTo>
                  <a:lnTo>
                    <a:pt x="1988154" y="652096"/>
                  </a:lnTo>
                  <a:lnTo>
                    <a:pt x="0" y="6520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988154" cy="68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690026">
            <a:off x="15060992" y="259804"/>
            <a:ext cx="2527585" cy="4114800"/>
          </a:xfrm>
          <a:custGeom>
            <a:avLst/>
            <a:gdLst/>
            <a:ahLst/>
            <a:cxnLst/>
            <a:rect l="l" t="t" r="r" b="b"/>
            <a:pathLst>
              <a:path w="2527585" h="4114800">
                <a:moveTo>
                  <a:pt x="0" y="0"/>
                </a:moveTo>
                <a:lnTo>
                  <a:pt x="2527586" y="0"/>
                </a:lnTo>
                <a:lnTo>
                  <a:pt x="2527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983" y="60693"/>
            <a:ext cx="2354464" cy="2555727"/>
          </a:xfrm>
          <a:custGeom>
            <a:avLst/>
            <a:gdLst/>
            <a:ahLst/>
            <a:cxnLst/>
            <a:rect l="l" t="t" r="r" b="b"/>
            <a:pathLst>
              <a:path w="2354464" h="2555727">
                <a:moveTo>
                  <a:pt x="0" y="0"/>
                </a:moveTo>
                <a:lnTo>
                  <a:pt x="2354464" y="0"/>
                </a:lnTo>
                <a:lnTo>
                  <a:pt x="2354464" y="2555728"/>
                </a:lnTo>
                <a:lnTo>
                  <a:pt x="0" y="255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566813" y="8381578"/>
            <a:ext cx="2246467" cy="2246467"/>
          </a:xfrm>
          <a:custGeom>
            <a:avLst/>
            <a:gdLst/>
            <a:ahLst/>
            <a:cxnLst/>
            <a:rect l="l" t="t" r="r" b="b"/>
            <a:pathLst>
              <a:path w="2246467" h="2246467">
                <a:moveTo>
                  <a:pt x="0" y="0"/>
                </a:moveTo>
                <a:lnTo>
                  <a:pt x="2246466" y="0"/>
                </a:lnTo>
                <a:lnTo>
                  <a:pt x="2246466" y="2246466"/>
                </a:lnTo>
                <a:lnTo>
                  <a:pt x="0" y="2246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4962556" y="6502024"/>
            <a:ext cx="3782643" cy="378497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37070" y="7572891"/>
            <a:ext cx="573325" cy="80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9"/>
              </a:lnSpc>
            </a:pPr>
            <a:r>
              <a:rPr lang="en-US" sz="4778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5801" y="1383779"/>
            <a:ext cx="13257431" cy="98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577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Problems Faced and Solutions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411" y="3691565"/>
            <a:ext cx="7940396" cy="213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Problem: Some rows had missing values in columns like director, cast, and country.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Solution: Replaced missing entries with 'Unknown' or dropped irrelevant rows after analysis.</a:t>
            </a:r>
          </a:p>
          <a:p>
            <a:pPr algn="l">
              <a:lnSpc>
                <a:spcPts val="3380"/>
              </a:lnSpc>
            </a:pPr>
            <a:endParaRPr lang="en-US" sz="2600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694" y="6925681"/>
            <a:ext cx="6806562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Problem: Difficulty in visualizing large data effectively.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Solution: Used groupby(), value_counts(), and sorting to aggregate and simplify results before plotting.</a:t>
            </a:r>
          </a:p>
          <a:p>
            <a:pPr algn="l">
              <a:lnSpc>
                <a:spcPts val="3380"/>
              </a:lnSpc>
            </a:pPr>
            <a:endParaRPr lang="en-US" sz="2600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10527" y="6925681"/>
            <a:ext cx="7731818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Problem: Initial errors while deploying the </a:t>
            </a:r>
            <a:r>
              <a:rPr lang="en-US" sz="2600" dirty="0" err="1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Streamlit</a:t>
            </a:r>
            <a:r>
              <a:rPr lang="en-US" sz="26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 app on </a:t>
            </a:r>
            <a:r>
              <a:rPr lang="en-US" sz="2600" dirty="0" err="1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Streamlit</a:t>
            </a:r>
            <a:r>
              <a:rPr lang="en-US" sz="26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 Cloud.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Solution: Fixed dependencies in requirements.txt and linked GitHub repository correctly for successful </a:t>
            </a:r>
            <a:r>
              <a:rPr lang="en-US" sz="2600" dirty="0" err="1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deploymen</a:t>
            </a:r>
            <a:endParaRPr lang="en-US" sz="2600" dirty="0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  <a:p>
            <a:pPr algn="l"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29115" y="3691565"/>
            <a:ext cx="6876437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Problem: The date_added column had inconsistent formats.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Solution: Converted all dates using pd.to_datetime() for accurate year-based analysis.</a:t>
            </a:r>
          </a:p>
          <a:p>
            <a:pPr algn="l">
              <a:lnSpc>
                <a:spcPts val="3380"/>
              </a:lnSpc>
            </a:pPr>
            <a:endParaRPr lang="en-US" sz="2600">
              <a:solidFill>
                <a:srgbClr val="000000"/>
              </a:solidFill>
              <a:latin typeface="Antic Bold"/>
              <a:ea typeface="Antic Bold"/>
              <a:cs typeface="Antic Bold"/>
              <a:sym typeface="Antic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60887" y="3022452"/>
            <a:ext cx="8511713" cy="53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B0D40"/>
                </a:solidFill>
                <a:latin typeface="Boulder"/>
                <a:ea typeface="Boulder"/>
                <a:cs typeface="Boulder"/>
                <a:sym typeface="Boulder"/>
              </a:rPr>
              <a:t> 1. Missing and Inconsistent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10527" y="2982725"/>
            <a:ext cx="7095025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B0D40"/>
                </a:solidFill>
                <a:latin typeface="Boulder"/>
                <a:ea typeface="Boulder"/>
                <a:cs typeface="Boulder"/>
                <a:sym typeface="Boulder"/>
              </a:rPr>
              <a:t> 2. Irregular Date Formats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4607" y="6316425"/>
            <a:ext cx="6716957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3.Large Dataset Handling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15469" y="6256310"/>
            <a:ext cx="5885140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4.DEPLOYMENT ISSUES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0562" y="7137907"/>
            <a:ext cx="5556877" cy="3341072"/>
          </a:xfrm>
          <a:custGeom>
            <a:avLst/>
            <a:gdLst/>
            <a:ahLst/>
            <a:cxnLst/>
            <a:rect l="l" t="t" r="r" b="b"/>
            <a:pathLst>
              <a:path w="5556877" h="3341072">
                <a:moveTo>
                  <a:pt x="0" y="0"/>
                </a:moveTo>
                <a:lnTo>
                  <a:pt x="5556877" y="0"/>
                </a:lnTo>
                <a:lnTo>
                  <a:pt x="5556877" y="3341072"/>
                </a:lnTo>
                <a:lnTo>
                  <a:pt x="0" y="334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74363" y="-737398"/>
            <a:ext cx="5016686" cy="4552643"/>
          </a:xfrm>
          <a:custGeom>
            <a:avLst/>
            <a:gdLst/>
            <a:ahLst/>
            <a:cxnLst/>
            <a:rect l="l" t="t" r="r" b="b"/>
            <a:pathLst>
              <a:path w="5016686" h="4552643">
                <a:moveTo>
                  <a:pt x="0" y="0"/>
                </a:moveTo>
                <a:lnTo>
                  <a:pt x="5016686" y="0"/>
                </a:lnTo>
                <a:lnTo>
                  <a:pt x="5016686" y="4552643"/>
                </a:lnTo>
                <a:lnTo>
                  <a:pt x="0" y="455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2798" y="2239872"/>
            <a:ext cx="14341565" cy="1352827"/>
            <a:chOff x="0" y="0"/>
            <a:chExt cx="3777202" cy="3563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7202" cy="356300"/>
            </a:xfrm>
            <a:custGeom>
              <a:avLst/>
              <a:gdLst/>
              <a:ahLst/>
              <a:cxnLst/>
              <a:rect l="l" t="t" r="r" b="b"/>
              <a:pathLst>
                <a:path w="3777202" h="356300">
                  <a:moveTo>
                    <a:pt x="27531" y="0"/>
                  </a:moveTo>
                  <a:lnTo>
                    <a:pt x="3749672" y="0"/>
                  </a:lnTo>
                  <a:cubicBezTo>
                    <a:pt x="3756973" y="0"/>
                    <a:pt x="3763976" y="2901"/>
                    <a:pt x="3769139" y="8064"/>
                  </a:cubicBezTo>
                  <a:cubicBezTo>
                    <a:pt x="3774302" y="13227"/>
                    <a:pt x="3777202" y="20229"/>
                    <a:pt x="3777202" y="27531"/>
                  </a:cubicBezTo>
                  <a:lnTo>
                    <a:pt x="3777202" y="328769"/>
                  </a:lnTo>
                  <a:cubicBezTo>
                    <a:pt x="3777202" y="343974"/>
                    <a:pt x="3764876" y="356300"/>
                    <a:pt x="3749672" y="356300"/>
                  </a:cubicBezTo>
                  <a:lnTo>
                    <a:pt x="27531" y="356300"/>
                  </a:lnTo>
                  <a:cubicBezTo>
                    <a:pt x="12326" y="356300"/>
                    <a:pt x="0" y="343974"/>
                    <a:pt x="0" y="328769"/>
                  </a:cubicBezTo>
                  <a:lnTo>
                    <a:pt x="0" y="27531"/>
                  </a:lnTo>
                  <a:cubicBezTo>
                    <a:pt x="0" y="12326"/>
                    <a:pt x="12326" y="0"/>
                    <a:pt x="27531" y="0"/>
                  </a:cubicBezTo>
                  <a:close/>
                </a:path>
              </a:pathLst>
            </a:custGeom>
            <a:solidFill>
              <a:srgbClr val="6621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777202" cy="38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2798" y="3973699"/>
            <a:ext cx="13260638" cy="1169801"/>
            <a:chOff x="0" y="0"/>
            <a:chExt cx="3492514" cy="308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92514" cy="308096"/>
            </a:xfrm>
            <a:custGeom>
              <a:avLst/>
              <a:gdLst/>
              <a:ahLst/>
              <a:cxnLst/>
              <a:rect l="l" t="t" r="r" b="b"/>
              <a:pathLst>
                <a:path w="3492514" h="308096">
                  <a:moveTo>
                    <a:pt x="29775" y="0"/>
                  </a:moveTo>
                  <a:lnTo>
                    <a:pt x="3462738" y="0"/>
                  </a:lnTo>
                  <a:cubicBezTo>
                    <a:pt x="3470635" y="0"/>
                    <a:pt x="3478209" y="3137"/>
                    <a:pt x="3483793" y="8721"/>
                  </a:cubicBezTo>
                  <a:cubicBezTo>
                    <a:pt x="3489377" y="14305"/>
                    <a:pt x="3492514" y="21878"/>
                    <a:pt x="3492514" y="29775"/>
                  </a:cubicBezTo>
                  <a:lnTo>
                    <a:pt x="3492514" y="278321"/>
                  </a:lnTo>
                  <a:cubicBezTo>
                    <a:pt x="3492514" y="294765"/>
                    <a:pt x="3479183" y="308096"/>
                    <a:pt x="3462738" y="308096"/>
                  </a:cubicBezTo>
                  <a:lnTo>
                    <a:pt x="29775" y="308096"/>
                  </a:lnTo>
                  <a:cubicBezTo>
                    <a:pt x="13331" y="308096"/>
                    <a:pt x="0" y="294765"/>
                    <a:pt x="0" y="278321"/>
                  </a:cubicBezTo>
                  <a:lnTo>
                    <a:pt x="0" y="29775"/>
                  </a:lnTo>
                  <a:cubicBezTo>
                    <a:pt x="0" y="13331"/>
                    <a:pt x="13331" y="0"/>
                    <a:pt x="29775" y="0"/>
                  </a:cubicBezTo>
                  <a:close/>
                </a:path>
              </a:pathLst>
            </a:custGeom>
            <a:solidFill>
              <a:srgbClr val="66211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492514" cy="33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7877" y="5334000"/>
            <a:ext cx="14184333" cy="1352550"/>
            <a:chOff x="0" y="0"/>
            <a:chExt cx="3735792" cy="3562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35791" cy="356227"/>
            </a:xfrm>
            <a:custGeom>
              <a:avLst/>
              <a:gdLst/>
              <a:ahLst/>
              <a:cxnLst/>
              <a:rect l="l" t="t" r="r" b="b"/>
              <a:pathLst>
                <a:path w="3735791" h="356227">
                  <a:moveTo>
                    <a:pt x="27836" y="0"/>
                  </a:moveTo>
                  <a:lnTo>
                    <a:pt x="3707955" y="0"/>
                  </a:lnTo>
                  <a:cubicBezTo>
                    <a:pt x="3715338" y="0"/>
                    <a:pt x="3722418" y="2933"/>
                    <a:pt x="3727638" y="8153"/>
                  </a:cubicBezTo>
                  <a:cubicBezTo>
                    <a:pt x="3732859" y="13373"/>
                    <a:pt x="3735791" y="20454"/>
                    <a:pt x="3735791" y="27836"/>
                  </a:cubicBezTo>
                  <a:lnTo>
                    <a:pt x="3735791" y="328391"/>
                  </a:lnTo>
                  <a:cubicBezTo>
                    <a:pt x="3735791" y="343764"/>
                    <a:pt x="3723329" y="356227"/>
                    <a:pt x="3707955" y="356227"/>
                  </a:cubicBezTo>
                  <a:lnTo>
                    <a:pt x="27836" y="356227"/>
                  </a:lnTo>
                  <a:cubicBezTo>
                    <a:pt x="20454" y="356227"/>
                    <a:pt x="13373" y="353294"/>
                    <a:pt x="8153" y="348074"/>
                  </a:cubicBezTo>
                  <a:cubicBezTo>
                    <a:pt x="2933" y="342854"/>
                    <a:pt x="0" y="335774"/>
                    <a:pt x="0" y="328391"/>
                  </a:cubicBezTo>
                  <a:lnTo>
                    <a:pt x="0" y="27836"/>
                  </a:lnTo>
                  <a:cubicBezTo>
                    <a:pt x="0" y="20454"/>
                    <a:pt x="2933" y="13373"/>
                    <a:pt x="8153" y="8153"/>
                  </a:cubicBezTo>
                  <a:cubicBezTo>
                    <a:pt x="13373" y="2933"/>
                    <a:pt x="20454" y="0"/>
                    <a:pt x="27836" y="0"/>
                  </a:cubicBezTo>
                  <a:close/>
                </a:path>
              </a:pathLst>
            </a:custGeom>
            <a:solidFill>
              <a:srgbClr val="66211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735792" cy="384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10850" y="7137907"/>
            <a:ext cx="12632359" cy="1258776"/>
            <a:chOff x="0" y="0"/>
            <a:chExt cx="3327041" cy="3315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27041" cy="331529"/>
            </a:xfrm>
            <a:custGeom>
              <a:avLst/>
              <a:gdLst/>
              <a:ahLst/>
              <a:cxnLst/>
              <a:rect l="l" t="t" r="r" b="b"/>
              <a:pathLst>
                <a:path w="3327041" h="331529">
                  <a:moveTo>
                    <a:pt x="31256" y="0"/>
                  </a:moveTo>
                  <a:lnTo>
                    <a:pt x="3295785" y="0"/>
                  </a:lnTo>
                  <a:cubicBezTo>
                    <a:pt x="3313047" y="0"/>
                    <a:pt x="3327041" y="13994"/>
                    <a:pt x="3327041" y="31256"/>
                  </a:cubicBezTo>
                  <a:lnTo>
                    <a:pt x="3327041" y="300273"/>
                  </a:lnTo>
                  <a:cubicBezTo>
                    <a:pt x="3327041" y="308563"/>
                    <a:pt x="3323748" y="316513"/>
                    <a:pt x="3317886" y="322375"/>
                  </a:cubicBezTo>
                  <a:cubicBezTo>
                    <a:pt x="3312025" y="328236"/>
                    <a:pt x="3304075" y="331529"/>
                    <a:pt x="3295785" y="331529"/>
                  </a:cubicBezTo>
                  <a:lnTo>
                    <a:pt x="31256" y="331529"/>
                  </a:lnTo>
                  <a:cubicBezTo>
                    <a:pt x="13994" y="331529"/>
                    <a:pt x="0" y="317536"/>
                    <a:pt x="0" y="300273"/>
                  </a:cubicBezTo>
                  <a:lnTo>
                    <a:pt x="0" y="31256"/>
                  </a:lnTo>
                  <a:cubicBezTo>
                    <a:pt x="0" y="13994"/>
                    <a:pt x="13994" y="0"/>
                    <a:pt x="31256" y="0"/>
                  </a:cubicBezTo>
                  <a:close/>
                </a:path>
              </a:pathLst>
            </a:custGeom>
            <a:solidFill>
              <a:srgbClr val="66211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327041" cy="360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856089" y="895350"/>
            <a:ext cx="6575822" cy="115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BF7C7"/>
                </a:solidFill>
                <a:latin typeface="Rust"/>
                <a:ea typeface="Rust"/>
                <a:cs typeface="Rust"/>
                <a:sym typeface="Rust"/>
              </a:rPr>
              <a:t>FUTURE 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2831" y="2369140"/>
            <a:ext cx="13501251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EFE88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Machine Learning Integration: Build models to predict user preferences or recommend movies and TV shows based on viewing trends.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2831" y="4059489"/>
            <a:ext cx="12431911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EFE88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Advanced Analytics Dashboard: Enhance the Streamlit app into a full interactive dashboard with filters by genre, country, or release year.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7877" y="5467350"/>
            <a:ext cx="1320073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EFE88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Data Updates: Integrate Netflix API or web scraping to analyze the latest content additions automatically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46315" y="7296150"/>
            <a:ext cx="13041685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EFE88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Deployment Expansion:Extend the project into a web or mobile dashboard for easier access and visualization.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eda-on-netflix-movies-tv-shows-dataset-devanefoxd6ga8wrrraamd.streamlit.app"/>
          </p:cNvPr>
          <p:cNvSpPr/>
          <p:nvPr/>
        </p:nvSpPr>
        <p:spPr>
          <a:xfrm>
            <a:off x="793323" y="2239677"/>
            <a:ext cx="16465977" cy="7018623"/>
          </a:xfrm>
          <a:custGeom>
            <a:avLst/>
            <a:gdLst/>
            <a:ahLst/>
            <a:cxnLst/>
            <a:rect l="l" t="t" r="r" b="b"/>
            <a:pathLst>
              <a:path w="16465977" h="7018623">
                <a:moveTo>
                  <a:pt x="0" y="0"/>
                </a:moveTo>
                <a:lnTo>
                  <a:pt x="16465977" y="0"/>
                </a:lnTo>
                <a:lnTo>
                  <a:pt x="16465977" y="7018623"/>
                </a:lnTo>
                <a:lnTo>
                  <a:pt x="0" y="701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08702" y="-1028700"/>
            <a:ext cx="4982603" cy="4114800"/>
          </a:xfrm>
          <a:custGeom>
            <a:avLst/>
            <a:gdLst/>
            <a:ahLst/>
            <a:cxnLst/>
            <a:rect l="l" t="t" r="r" b="b"/>
            <a:pathLst>
              <a:path w="4982603" h="4114800">
                <a:moveTo>
                  <a:pt x="0" y="0"/>
                </a:moveTo>
                <a:lnTo>
                  <a:pt x="4982603" y="0"/>
                </a:lnTo>
                <a:lnTo>
                  <a:pt x="4982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731273"/>
            <a:ext cx="2354464" cy="2555727"/>
          </a:xfrm>
          <a:custGeom>
            <a:avLst/>
            <a:gdLst/>
            <a:ahLst/>
            <a:cxnLst/>
            <a:rect l="l" t="t" r="r" b="b"/>
            <a:pathLst>
              <a:path w="2354464" h="2555727">
                <a:moveTo>
                  <a:pt x="0" y="0"/>
                </a:moveTo>
                <a:lnTo>
                  <a:pt x="2354464" y="0"/>
                </a:lnTo>
                <a:lnTo>
                  <a:pt x="2354464" y="2555727"/>
                </a:lnTo>
                <a:lnTo>
                  <a:pt x="0" y="2555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2387" y="885825"/>
            <a:ext cx="11567850" cy="121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PROJECT LINK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82339" y="3989863"/>
            <a:ext cx="11326363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 Repository URL: </a:t>
            </a:r>
            <a:r>
              <a:rPr lang="en-US" sz="2699" b="1" u="sng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9" tooltip="https://github.com/Ayanka2005/EDA-on-Netflix-Movies-TV-Shows-Dataset"/>
              </a:rPr>
              <a:t>https://github.com/Ayanka2005/EDA-on-Netflix-Movies-TV-Shows-Dataset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408541" y="5701364"/>
            <a:ext cx="10579127" cy="9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Streamlit</a:t>
            </a:r>
            <a:r>
              <a:rPr lang="en-US" sz="290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 link: </a:t>
            </a:r>
            <a:r>
              <a:rPr lang="en-US" sz="2905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eda-on-netflix-movies-tv-shows-dataset-devanefoxd6ga8wrrraamd.streamlit.app"/>
              </a:rPr>
              <a:t>https://eda-on-netflix-movies-tv-shows-dataset-devanefoxd6ga8wrrraamd.streamlit.app/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39221" y="4627707"/>
            <a:ext cx="8364868" cy="324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analyze the Netflix Movies &amp; TV Shows dataset</a:t>
            </a:r>
          </a:p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understand the content trends over the years</a:t>
            </a:r>
          </a:p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compare Movies vs TV Shows on the platform</a:t>
            </a:r>
          </a:p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identify popular countries, genres, and release years</a:t>
            </a:r>
          </a:p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visualize patterns in data using charts and graphs</a:t>
            </a:r>
          </a:p>
          <a:p>
            <a:pPr marL="481193" lvl="1" indent="-240596" algn="l">
              <a:lnSpc>
                <a:spcPts val="3343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derive insights for content strategy and audience interest</a:t>
            </a:r>
          </a:p>
          <a:p>
            <a:pPr algn="l">
              <a:lnSpc>
                <a:spcPts val="2554"/>
              </a:lnSpc>
            </a:pPr>
            <a:endParaRPr lang="en-US" sz="2228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70259" y="8404412"/>
            <a:ext cx="18558259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90651" y="4432339"/>
            <a:ext cx="6170920" cy="5854661"/>
          </a:xfrm>
          <a:custGeom>
            <a:avLst/>
            <a:gdLst/>
            <a:ahLst/>
            <a:cxnLst/>
            <a:rect l="l" t="t" r="r" b="b"/>
            <a:pathLst>
              <a:path w="6170920" h="5854661">
                <a:moveTo>
                  <a:pt x="0" y="0"/>
                </a:moveTo>
                <a:lnTo>
                  <a:pt x="6170920" y="0"/>
                </a:lnTo>
                <a:lnTo>
                  <a:pt x="6170920" y="5854661"/>
                </a:lnTo>
                <a:lnTo>
                  <a:pt x="0" y="585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0259" y="0"/>
            <a:ext cx="18558259" cy="1882588"/>
            <a:chOff x="0" y="0"/>
            <a:chExt cx="4887772" cy="4958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019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619465" y="-1028700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7723" y="2033471"/>
            <a:ext cx="8196277" cy="167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105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4791" y="2599699"/>
            <a:ext cx="12261047" cy="156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44"/>
              </a:lnSpc>
            </a:pPr>
            <a:r>
              <a:rPr lang="en-US" sz="9800">
                <a:solidFill>
                  <a:srgbClr val="15151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214625"/>
            <a:ext cx="5399008" cy="374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Tools &amp; Technologies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Project Working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Output &amp; Insights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Applications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Challenges &amp; Solutions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Future Scope</a:t>
            </a:r>
          </a:p>
          <a:p>
            <a:pPr marL="755651" lvl="1" indent="-377825" algn="just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F5F5F1"/>
                </a:solidFill>
                <a:latin typeface="Quicksand"/>
                <a:ea typeface="Quicksand"/>
                <a:cs typeface="Quicksand"/>
                <a:sym typeface="Quicksand"/>
              </a:rPr>
              <a:t>Project 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302536" y="-8249161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99999">
            <a:off x="1010467" y="2492156"/>
            <a:ext cx="16267065" cy="16030453"/>
          </a:xfrm>
          <a:custGeom>
            <a:avLst/>
            <a:gdLst/>
            <a:ahLst/>
            <a:cxnLst/>
            <a:rect l="l" t="t" r="r" b="b"/>
            <a:pathLst>
              <a:path w="16267065" h="16030453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5604" y="3856916"/>
            <a:ext cx="1307290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358" lvl="1" indent="-309179" algn="l">
              <a:lnSpc>
                <a:spcPts val="3436"/>
              </a:lnSpc>
              <a:buFont typeface="Arial"/>
              <a:buChar char="•"/>
            </a:pPr>
            <a:r>
              <a:rPr lang="en-US" sz="2864" b="1">
                <a:solidFill>
                  <a:srgbClr val="151515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Netflix is one of the world’s leading entertainment platforms, offering thousands of movies and TV shows across various genres and countries.</a:t>
            </a:r>
          </a:p>
          <a:p>
            <a:pPr marL="618358" lvl="1" indent="-309179" algn="l">
              <a:lnSpc>
                <a:spcPts val="3436"/>
              </a:lnSpc>
              <a:buFont typeface="Arial"/>
              <a:buChar char="•"/>
            </a:pPr>
            <a:r>
              <a:rPr lang="en-US" sz="2864" b="1">
                <a:solidFill>
                  <a:srgbClr val="151515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goal of this project is to perform Exploratory Data Analysis (EDA) on the Netflix Movies and TV Shows Dataset to uncover meaningful insights and trends.</a:t>
            </a:r>
          </a:p>
          <a:p>
            <a:pPr marL="618358" lvl="1" indent="-309179" algn="l">
              <a:lnSpc>
                <a:spcPts val="3436"/>
              </a:lnSpc>
              <a:buFont typeface="Arial"/>
              <a:buChar char="•"/>
            </a:pPr>
            <a:r>
              <a:rPr lang="en-US" sz="2864" b="1">
                <a:solidFill>
                  <a:srgbClr val="151515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Through this analysis, we aim to understand content distribution, trends over the years, popular genres, and the growth of the Netflix library.</a:t>
            </a:r>
          </a:p>
          <a:p>
            <a:pPr marL="618358" lvl="1" indent="-309179" algn="l">
              <a:lnSpc>
                <a:spcPts val="3436"/>
              </a:lnSpc>
              <a:buFont typeface="Arial"/>
              <a:buChar char="•"/>
            </a:pPr>
            <a:r>
              <a:rPr lang="en-US" sz="2864" b="1">
                <a:solidFill>
                  <a:srgbClr val="151515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findings can help identify patterns in Netflix’s content strategy and audience preferences.</a:t>
            </a:r>
          </a:p>
          <a:p>
            <a:pPr algn="l">
              <a:lnSpc>
                <a:spcPts val="3436"/>
              </a:lnSpc>
            </a:pPr>
            <a:endParaRPr lang="en-US" sz="2864" b="1">
              <a:solidFill>
                <a:srgbClr val="151515"/>
              </a:solidFill>
              <a:latin typeface="Times New Roman MT Bold"/>
              <a:ea typeface="Times New Roman MT Bold"/>
              <a:cs typeface="Times New Roman MT Bold"/>
              <a:sym typeface="Times New Roman MT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-41266" y="6775360"/>
            <a:ext cx="2139932" cy="3923209"/>
          </a:xfrm>
          <a:custGeom>
            <a:avLst/>
            <a:gdLst/>
            <a:ahLst/>
            <a:cxnLst/>
            <a:rect l="l" t="t" r="r" b="b"/>
            <a:pathLst>
              <a:path w="2139932" h="3923209">
                <a:moveTo>
                  <a:pt x="2139932" y="0"/>
                </a:moveTo>
                <a:lnTo>
                  <a:pt x="0" y="0"/>
                </a:lnTo>
                <a:lnTo>
                  <a:pt x="0" y="3923209"/>
                </a:lnTo>
                <a:lnTo>
                  <a:pt x="2139932" y="3923209"/>
                </a:lnTo>
                <a:lnTo>
                  <a:pt x="21399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07340" y="7289710"/>
            <a:ext cx="2503919" cy="3287626"/>
          </a:xfrm>
          <a:custGeom>
            <a:avLst/>
            <a:gdLst/>
            <a:ahLst/>
            <a:cxnLst/>
            <a:rect l="l" t="t" r="r" b="b"/>
            <a:pathLst>
              <a:path w="2503919" h="3287626">
                <a:moveTo>
                  <a:pt x="0" y="0"/>
                </a:moveTo>
                <a:lnTo>
                  <a:pt x="2503920" y="0"/>
                </a:lnTo>
                <a:lnTo>
                  <a:pt x="2503920" y="3287626"/>
                </a:lnTo>
                <a:lnTo>
                  <a:pt x="0" y="3287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36291" y="3914066"/>
            <a:ext cx="2652966" cy="2208594"/>
          </a:xfrm>
          <a:custGeom>
            <a:avLst/>
            <a:gdLst/>
            <a:ahLst/>
            <a:cxnLst/>
            <a:rect l="l" t="t" r="r" b="b"/>
            <a:pathLst>
              <a:path w="2652966" h="2208594">
                <a:moveTo>
                  <a:pt x="0" y="0"/>
                </a:moveTo>
                <a:lnTo>
                  <a:pt x="2652966" y="0"/>
                </a:lnTo>
                <a:lnTo>
                  <a:pt x="2652966" y="2208595"/>
                </a:lnTo>
                <a:lnTo>
                  <a:pt x="0" y="22085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982829" y="-1483438"/>
            <a:ext cx="4982603" cy="4114800"/>
          </a:xfrm>
          <a:custGeom>
            <a:avLst/>
            <a:gdLst/>
            <a:ahLst/>
            <a:cxnLst/>
            <a:rect l="l" t="t" r="r" b="b"/>
            <a:pathLst>
              <a:path w="4982603" h="4114800">
                <a:moveTo>
                  <a:pt x="0" y="0"/>
                </a:moveTo>
                <a:lnTo>
                  <a:pt x="4982603" y="0"/>
                </a:lnTo>
                <a:lnTo>
                  <a:pt x="4982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36291" y="300377"/>
            <a:ext cx="4024882" cy="2881145"/>
          </a:xfrm>
          <a:custGeom>
            <a:avLst/>
            <a:gdLst/>
            <a:ahLst/>
            <a:cxnLst/>
            <a:rect l="l" t="t" r="r" b="b"/>
            <a:pathLst>
              <a:path w="4024882" h="2881145">
                <a:moveTo>
                  <a:pt x="0" y="0"/>
                </a:moveTo>
                <a:lnTo>
                  <a:pt x="4024882" y="0"/>
                </a:lnTo>
                <a:lnTo>
                  <a:pt x="4024882" y="2881145"/>
                </a:lnTo>
                <a:lnTo>
                  <a:pt x="0" y="28811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44644" y="2172970"/>
            <a:ext cx="6670715" cy="136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01"/>
              </a:lnSpc>
              <a:spcBef>
                <a:spcPct val="0"/>
              </a:spcBef>
            </a:pPr>
            <a:r>
              <a:rPr lang="en-US" sz="7929">
                <a:solidFill>
                  <a:srgbClr val="66211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541671" y="3194664"/>
            <a:ext cx="7034337" cy="4424245"/>
            <a:chOff x="0" y="0"/>
            <a:chExt cx="848080" cy="533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3270" cy="537638"/>
            </a:xfrm>
            <a:custGeom>
              <a:avLst/>
              <a:gdLst/>
              <a:ahLst/>
              <a:cxnLst/>
              <a:rect l="l" t="t" r="r" b="b"/>
              <a:pathLst>
                <a:path w="863270" h="537638">
                  <a:moveTo>
                    <a:pt x="481521" y="0"/>
                  </a:moveTo>
                  <a:cubicBezTo>
                    <a:pt x="490824" y="0"/>
                    <a:pt x="500182" y="0"/>
                    <a:pt x="509466" y="0"/>
                  </a:cubicBezTo>
                  <a:cubicBezTo>
                    <a:pt x="583483" y="8909"/>
                    <a:pt x="629741" y="38564"/>
                    <a:pt x="650810" y="87090"/>
                  </a:cubicBezTo>
                  <a:cubicBezTo>
                    <a:pt x="774210" y="80618"/>
                    <a:pt x="863270" y="172373"/>
                    <a:pt x="809252" y="262426"/>
                  </a:cubicBezTo>
                  <a:cubicBezTo>
                    <a:pt x="827434" y="281349"/>
                    <a:pt x="842602" y="302517"/>
                    <a:pt x="848080" y="330926"/>
                  </a:cubicBezTo>
                  <a:cubicBezTo>
                    <a:pt x="848080" y="339065"/>
                    <a:pt x="848080" y="347184"/>
                    <a:pt x="848080" y="355321"/>
                  </a:cubicBezTo>
                  <a:cubicBezTo>
                    <a:pt x="831755" y="427627"/>
                    <a:pt x="761506" y="476486"/>
                    <a:pt x="646176" y="463333"/>
                  </a:cubicBezTo>
                  <a:cubicBezTo>
                    <a:pt x="616503" y="500459"/>
                    <a:pt x="563702" y="537638"/>
                    <a:pt x="481539" y="533008"/>
                  </a:cubicBezTo>
                  <a:cubicBezTo>
                    <a:pt x="439070" y="530570"/>
                    <a:pt x="409525" y="516453"/>
                    <a:pt x="383657" y="499302"/>
                  </a:cubicBezTo>
                  <a:cubicBezTo>
                    <a:pt x="356411" y="513559"/>
                    <a:pt x="326903" y="524747"/>
                    <a:pt x="284269" y="524871"/>
                  </a:cubicBezTo>
                  <a:cubicBezTo>
                    <a:pt x="185633" y="525082"/>
                    <a:pt x="119649" y="470155"/>
                    <a:pt x="118050" y="394815"/>
                  </a:cubicBezTo>
                  <a:cubicBezTo>
                    <a:pt x="54640" y="377190"/>
                    <a:pt x="11693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906" y="207816"/>
                    <a:pt x="53519" y="172776"/>
                    <a:pt x="121139" y="157922"/>
                  </a:cubicBezTo>
                  <a:cubicBezTo>
                    <a:pt x="117076" y="63818"/>
                    <a:pt x="252334" y="5016"/>
                    <a:pt x="363453" y="46474"/>
                  </a:cubicBezTo>
                  <a:cubicBezTo>
                    <a:pt x="389909" y="25973"/>
                    <a:pt x="427340" y="3613"/>
                    <a:pt x="481521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9754" y="50800"/>
              <a:ext cx="768573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930126">
            <a:off x="3516084" y="3353449"/>
            <a:ext cx="2726863" cy="1452054"/>
          </a:xfrm>
          <a:custGeom>
            <a:avLst/>
            <a:gdLst/>
            <a:ahLst/>
            <a:cxnLst/>
            <a:rect l="l" t="t" r="r" b="b"/>
            <a:pathLst>
              <a:path w="2726863" h="1452054">
                <a:moveTo>
                  <a:pt x="0" y="0"/>
                </a:moveTo>
                <a:lnTo>
                  <a:pt x="2726863" y="0"/>
                </a:lnTo>
                <a:lnTo>
                  <a:pt x="2726863" y="1452054"/>
                </a:lnTo>
                <a:lnTo>
                  <a:pt x="0" y="1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074962">
            <a:off x="9799294" y="1311242"/>
            <a:ext cx="1728614" cy="2160768"/>
          </a:xfrm>
          <a:custGeom>
            <a:avLst/>
            <a:gdLst/>
            <a:ahLst/>
            <a:cxnLst/>
            <a:rect l="l" t="t" r="r" b="b"/>
            <a:pathLst>
              <a:path w="1728614" h="2160768">
                <a:moveTo>
                  <a:pt x="0" y="0"/>
                </a:moveTo>
                <a:lnTo>
                  <a:pt x="1728614" y="0"/>
                </a:lnTo>
                <a:lnTo>
                  <a:pt x="1728614" y="2160768"/>
                </a:lnTo>
                <a:lnTo>
                  <a:pt x="0" y="216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301611">
            <a:off x="11470943" y="6380393"/>
            <a:ext cx="2780342" cy="2477032"/>
          </a:xfrm>
          <a:custGeom>
            <a:avLst/>
            <a:gdLst/>
            <a:ahLst/>
            <a:cxnLst/>
            <a:rect l="l" t="t" r="r" b="b"/>
            <a:pathLst>
              <a:path w="2780342" h="2477032">
                <a:moveTo>
                  <a:pt x="0" y="0"/>
                </a:moveTo>
                <a:lnTo>
                  <a:pt x="2780342" y="0"/>
                </a:lnTo>
                <a:lnTo>
                  <a:pt x="2780342" y="2477032"/>
                </a:lnTo>
                <a:lnTo>
                  <a:pt x="0" y="2477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899015">
            <a:off x="12826709" y="4887863"/>
            <a:ext cx="2143091" cy="1632646"/>
          </a:xfrm>
          <a:custGeom>
            <a:avLst/>
            <a:gdLst/>
            <a:ahLst/>
            <a:cxnLst/>
            <a:rect l="l" t="t" r="r" b="b"/>
            <a:pathLst>
              <a:path w="2143091" h="1632646">
                <a:moveTo>
                  <a:pt x="0" y="0"/>
                </a:moveTo>
                <a:lnTo>
                  <a:pt x="2143091" y="0"/>
                </a:lnTo>
                <a:lnTo>
                  <a:pt x="2143091" y="1632646"/>
                </a:lnTo>
                <a:lnTo>
                  <a:pt x="0" y="1632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965806">
            <a:off x="5061842" y="6376103"/>
            <a:ext cx="1315115" cy="2485612"/>
          </a:xfrm>
          <a:custGeom>
            <a:avLst/>
            <a:gdLst/>
            <a:ahLst/>
            <a:cxnLst/>
            <a:rect l="l" t="t" r="r" b="b"/>
            <a:pathLst>
              <a:path w="1315115" h="2485612">
                <a:moveTo>
                  <a:pt x="0" y="0"/>
                </a:moveTo>
                <a:lnTo>
                  <a:pt x="1315114" y="0"/>
                </a:lnTo>
                <a:lnTo>
                  <a:pt x="1315114" y="2485612"/>
                </a:lnTo>
                <a:lnTo>
                  <a:pt x="0" y="2485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04622" y="3946208"/>
            <a:ext cx="6278755" cy="246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tools</a:t>
            </a:r>
          </a:p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&amp;</a:t>
            </a:r>
          </a:p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technologies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56300" y="1076325"/>
            <a:ext cx="3810000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Python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887" y="5101507"/>
            <a:ext cx="5542558" cy="164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Libraries</a:t>
            </a:r>
          </a:p>
          <a:p>
            <a:pPr algn="ctr">
              <a:lnSpc>
                <a:spcPts val="3103"/>
              </a:lnSpc>
            </a:pPr>
            <a:r>
              <a:rPr lang="en-US" sz="29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(Pandas, Numpy,Matplotlib &amp; Seaborn)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7549" y="8709433"/>
            <a:ext cx="4847141" cy="136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3371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Netflix Movies and TV Shows Dataset (Kaggle)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5096" y="8266834"/>
            <a:ext cx="3810000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Streamlit Cloud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98255" y="4199890"/>
            <a:ext cx="3810000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GitHub Repository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1700" y="1076325"/>
            <a:ext cx="3810000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Jupyter Notebook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35437" y="7742324"/>
            <a:ext cx="3810000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Streamlit</a:t>
            </a:r>
          </a:p>
        </p:txBody>
      </p:sp>
      <p:sp>
        <p:nvSpPr>
          <p:cNvPr id="25" name="Freeform 25"/>
          <p:cNvSpPr/>
          <p:nvPr/>
        </p:nvSpPr>
        <p:spPr>
          <a:xfrm rot="10183174" flipH="1">
            <a:off x="7157007" y="1400304"/>
            <a:ext cx="1315115" cy="1982645"/>
          </a:xfrm>
          <a:custGeom>
            <a:avLst/>
            <a:gdLst/>
            <a:ahLst/>
            <a:cxnLst/>
            <a:rect l="l" t="t" r="r" b="b"/>
            <a:pathLst>
              <a:path w="1315115" h="1982645">
                <a:moveTo>
                  <a:pt x="1315115" y="0"/>
                </a:moveTo>
                <a:lnTo>
                  <a:pt x="0" y="0"/>
                </a:lnTo>
                <a:lnTo>
                  <a:pt x="0" y="1982645"/>
                </a:lnTo>
                <a:lnTo>
                  <a:pt x="1315115" y="1982645"/>
                </a:lnTo>
                <a:lnTo>
                  <a:pt x="131511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5368"/>
            </a:stretch>
          </a:blipFill>
        </p:spPr>
      </p:sp>
      <p:sp>
        <p:nvSpPr>
          <p:cNvPr id="26" name="Freeform 26"/>
          <p:cNvSpPr/>
          <p:nvPr/>
        </p:nvSpPr>
        <p:spPr>
          <a:xfrm rot="-2849537">
            <a:off x="8810620" y="7289706"/>
            <a:ext cx="1158792" cy="1139238"/>
          </a:xfrm>
          <a:custGeom>
            <a:avLst/>
            <a:gdLst/>
            <a:ahLst/>
            <a:cxnLst/>
            <a:rect l="l" t="t" r="r" b="b"/>
            <a:pathLst>
              <a:path w="1158792" h="1139238">
                <a:moveTo>
                  <a:pt x="0" y="0"/>
                </a:moveTo>
                <a:lnTo>
                  <a:pt x="1158792" y="0"/>
                </a:lnTo>
                <a:lnTo>
                  <a:pt x="1158792" y="1139237"/>
                </a:lnTo>
                <a:lnTo>
                  <a:pt x="0" y="11392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9224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581250" y="1966242"/>
            <a:ext cx="10976749" cy="1328342"/>
            <a:chOff x="0" y="0"/>
            <a:chExt cx="2890996" cy="349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0996" cy="349851"/>
            </a:xfrm>
            <a:custGeom>
              <a:avLst/>
              <a:gdLst/>
              <a:ahLst/>
              <a:cxnLst/>
              <a:rect l="l" t="t" r="r" b="b"/>
              <a:pathLst>
                <a:path w="2890996" h="349851">
                  <a:moveTo>
                    <a:pt x="35970" y="0"/>
                  </a:moveTo>
                  <a:lnTo>
                    <a:pt x="2855025" y="0"/>
                  </a:lnTo>
                  <a:cubicBezTo>
                    <a:pt x="2874891" y="0"/>
                    <a:pt x="2890996" y="16104"/>
                    <a:pt x="2890996" y="35970"/>
                  </a:cubicBezTo>
                  <a:lnTo>
                    <a:pt x="2890996" y="313881"/>
                  </a:lnTo>
                  <a:cubicBezTo>
                    <a:pt x="2890996" y="323421"/>
                    <a:pt x="2887206" y="332570"/>
                    <a:pt x="2880460" y="339316"/>
                  </a:cubicBezTo>
                  <a:cubicBezTo>
                    <a:pt x="2873714" y="346062"/>
                    <a:pt x="2864565" y="349851"/>
                    <a:pt x="2855025" y="349851"/>
                  </a:cubicBezTo>
                  <a:lnTo>
                    <a:pt x="35970" y="349851"/>
                  </a:lnTo>
                  <a:cubicBezTo>
                    <a:pt x="16104" y="349851"/>
                    <a:pt x="0" y="333747"/>
                    <a:pt x="0" y="313881"/>
                  </a:cubicBezTo>
                  <a:lnTo>
                    <a:pt x="0" y="35970"/>
                  </a:lnTo>
                  <a:cubicBezTo>
                    <a:pt x="0" y="26430"/>
                    <a:pt x="3790" y="17281"/>
                    <a:pt x="10535" y="10535"/>
                  </a:cubicBezTo>
                  <a:cubicBezTo>
                    <a:pt x="17281" y="3790"/>
                    <a:pt x="26430" y="0"/>
                    <a:pt x="3597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0996" cy="387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2144" y="3538693"/>
            <a:ext cx="9484473" cy="1151734"/>
            <a:chOff x="0" y="0"/>
            <a:chExt cx="2497968" cy="3033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97968" cy="303337"/>
            </a:xfrm>
            <a:custGeom>
              <a:avLst/>
              <a:gdLst/>
              <a:ahLst/>
              <a:cxnLst/>
              <a:rect l="l" t="t" r="r" b="b"/>
              <a:pathLst>
                <a:path w="2497968" h="303337">
                  <a:moveTo>
                    <a:pt x="41630" y="0"/>
                  </a:moveTo>
                  <a:lnTo>
                    <a:pt x="2456338" y="0"/>
                  </a:lnTo>
                  <a:cubicBezTo>
                    <a:pt x="2467379" y="0"/>
                    <a:pt x="2477968" y="4386"/>
                    <a:pt x="2485775" y="12193"/>
                  </a:cubicBezTo>
                  <a:cubicBezTo>
                    <a:pt x="2493582" y="20000"/>
                    <a:pt x="2497968" y="30589"/>
                    <a:pt x="2497968" y="41630"/>
                  </a:cubicBezTo>
                  <a:lnTo>
                    <a:pt x="2497968" y="261708"/>
                  </a:lnTo>
                  <a:cubicBezTo>
                    <a:pt x="2497968" y="284699"/>
                    <a:pt x="2479330" y="303337"/>
                    <a:pt x="2456338" y="303337"/>
                  </a:cubicBezTo>
                  <a:lnTo>
                    <a:pt x="41630" y="303337"/>
                  </a:lnTo>
                  <a:cubicBezTo>
                    <a:pt x="30589" y="303337"/>
                    <a:pt x="20000" y="298951"/>
                    <a:pt x="12193" y="291144"/>
                  </a:cubicBezTo>
                  <a:cubicBezTo>
                    <a:pt x="4386" y="283337"/>
                    <a:pt x="0" y="272748"/>
                    <a:pt x="0" y="261708"/>
                  </a:cubicBezTo>
                  <a:lnTo>
                    <a:pt x="0" y="41630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30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97968" cy="341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36516" y="4909503"/>
            <a:ext cx="9228130" cy="1648855"/>
            <a:chOff x="0" y="0"/>
            <a:chExt cx="2430454" cy="4342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0454" cy="434266"/>
            </a:xfrm>
            <a:custGeom>
              <a:avLst/>
              <a:gdLst/>
              <a:ahLst/>
              <a:cxnLst/>
              <a:rect l="l" t="t" r="r" b="b"/>
              <a:pathLst>
                <a:path w="2430454" h="434266">
                  <a:moveTo>
                    <a:pt x="42786" y="0"/>
                  </a:moveTo>
                  <a:lnTo>
                    <a:pt x="2387668" y="0"/>
                  </a:lnTo>
                  <a:cubicBezTo>
                    <a:pt x="2411298" y="0"/>
                    <a:pt x="2430454" y="19156"/>
                    <a:pt x="2430454" y="42786"/>
                  </a:cubicBezTo>
                  <a:lnTo>
                    <a:pt x="2430454" y="391480"/>
                  </a:lnTo>
                  <a:cubicBezTo>
                    <a:pt x="2430454" y="415110"/>
                    <a:pt x="2411298" y="434266"/>
                    <a:pt x="2387668" y="434266"/>
                  </a:cubicBezTo>
                  <a:lnTo>
                    <a:pt x="42786" y="434266"/>
                  </a:lnTo>
                  <a:cubicBezTo>
                    <a:pt x="31439" y="434266"/>
                    <a:pt x="20556" y="429759"/>
                    <a:pt x="12532" y="421735"/>
                  </a:cubicBezTo>
                  <a:cubicBezTo>
                    <a:pt x="4508" y="413711"/>
                    <a:pt x="0" y="402828"/>
                    <a:pt x="0" y="391480"/>
                  </a:cubicBezTo>
                  <a:lnTo>
                    <a:pt x="0" y="42786"/>
                  </a:lnTo>
                  <a:cubicBezTo>
                    <a:pt x="0" y="19156"/>
                    <a:pt x="19156" y="0"/>
                    <a:pt x="42786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430454" cy="472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81250" y="6846075"/>
            <a:ext cx="11877516" cy="1209996"/>
            <a:chOff x="0" y="0"/>
            <a:chExt cx="3128235" cy="3186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28235" cy="318682"/>
            </a:xfrm>
            <a:custGeom>
              <a:avLst/>
              <a:gdLst/>
              <a:ahLst/>
              <a:cxnLst/>
              <a:rect l="l" t="t" r="r" b="b"/>
              <a:pathLst>
                <a:path w="3128235" h="318682">
                  <a:moveTo>
                    <a:pt x="33242" y="0"/>
                  </a:moveTo>
                  <a:lnTo>
                    <a:pt x="3094992" y="0"/>
                  </a:lnTo>
                  <a:cubicBezTo>
                    <a:pt x="3113351" y="0"/>
                    <a:pt x="3128235" y="14883"/>
                    <a:pt x="3128235" y="33242"/>
                  </a:cubicBezTo>
                  <a:lnTo>
                    <a:pt x="3128235" y="285439"/>
                  </a:lnTo>
                  <a:cubicBezTo>
                    <a:pt x="3128235" y="303799"/>
                    <a:pt x="3113351" y="318682"/>
                    <a:pt x="3094992" y="318682"/>
                  </a:cubicBezTo>
                  <a:lnTo>
                    <a:pt x="33242" y="318682"/>
                  </a:lnTo>
                  <a:cubicBezTo>
                    <a:pt x="14883" y="318682"/>
                    <a:pt x="0" y="303799"/>
                    <a:pt x="0" y="285439"/>
                  </a:cubicBezTo>
                  <a:lnTo>
                    <a:pt x="0" y="33242"/>
                  </a:lnTo>
                  <a:cubicBezTo>
                    <a:pt x="0" y="14883"/>
                    <a:pt x="14883" y="0"/>
                    <a:pt x="33242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28235" cy="3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51004" y="8388667"/>
            <a:ext cx="10161065" cy="1072216"/>
            <a:chOff x="0" y="0"/>
            <a:chExt cx="2676165" cy="28239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76165" cy="282394"/>
            </a:xfrm>
            <a:custGeom>
              <a:avLst/>
              <a:gdLst/>
              <a:ahLst/>
              <a:cxnLst/>
              <a:rect l="l" t="t" r="r" b="b"/>
              <a:pathLst>
                <a:path w="2676165" h="282394">
                  <a:moveTo>
                    <a:pt x="38858" y="0"/>
                  </a:moveTo>
                  <a:lnTo>
                    <a:pt x="2637307" y="0"/>
                  </a:lnTo>
                  <a:cubicBezTo>
                    <a:pt x="2647613" y="0"/>
                    <a:pt x="2657497" y="4094"/>
                    <a:pt x="2664784" y="11381"/>
                  </a:cubicBezTo>
                  <a:cubicBezTo>
                    <a:pt x="2672071" y="18668"/>
                    <a:pt x="2676165" y="28552"/>
                    <a:pt x="2676165" y="38858"/>
                  </a:cubicBezTo>
                  <a:lnTo>
                    <a:pt x="2676165" y="243537"/>
                  </a:lnTo>
                  <a:cubicBezTo>
                    <a:pt x="2676165" y="264997"/>
                    <a:pt x="2658768" y="282394"/>
                    <a:pt x="2637307" y="282394"/>
                  </a:cubicBezTo>
                  <a:lnTo>
                    <a:pt x="38858" y="282394"/>
                  </a:lnTo>
                  <a:cubicBezTo>
                    <a:pt x="28552" y="282394"/>
                    <a:pt x="18668" y="278301"/>
                    <a:pt x="11381" y="271013"/>
                  </a:cubicBezTo>
                  <a:cubicBezTo>
                    <a:pt x="4094" y="263726"/>
                    <a:pt x="0" y="253842"/>
                    <a:pt x="0" y="243537"/>
                  </a:cubicBezTo>
                  <a:lnTo>
                    <a:pt x="0" y="38858"/>
                  </a:lnTo>
                  <a:cubicBezTo>
                    <a:pt x="0" y="28552"/>
                    <a:pt x="4094" y="18668"/>
                    <a:pt x="11381" y="11381"/>
                  </a:cubicBezTo>
                  <a:cubicBezTo>
                    <a:pt x="18668" y="4094"/>
                    <a:pt x="28552" y="0"/>
                    <a:pt x="38858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676165" cy="32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590015" y="1809511"/>
            <a:ext cx="3101449" cy="2800350"/>
          </a:xfrm>
          <a:custGeom>
            <a:avLst/>
            <a:gdLst/>
            <a:ahLst/>
            <a:cxnLst/>
            <a:rect l="l" t="t" r="r" b="b"/>
            <a:pathLst>
              <a:path w="3101449" h="2800350">
                <a:moveTo>
                  <a:pt x="0" y="0"/>
                </a:moveTo>
                <a:lnTo>
                  <a:pt x="3101449" y="0"/>
                </a:lnTo>
                <a:lnTo>
                  <a:pt x="3101449" y="2800350"/>
                </a:lnTo>
                <a:lnTo>
                  <a:pt x="0" y="2800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89835" y="7451073"/>
            <a:ext cx="2155382" cy="2517235"/>
          </a:xfrm>
          <a:custGeom>
            <a:avLst/>
            <a:gdLst/>
            <a:ahLst/>
            <a:cxnLst/>
            <a:rect l="l" t="t" r="r" b="b"/>
            <a:pathLst>
              <a:path w="2155382" h="2517235">
                <a:moveTo>
                  <a:pt x="0" y="0"/>
                </a:moveTo>
                <a:lnTo>
                  <a:pt x="2155382" y="0"/>
                </a:lnTo>
                <a:lnTo>
                  <a:pt x="2155382" y="2517235"/>
                </a:lnTo>
                <a:lnTo>
                  <a:pt x="0" y="2517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147261" y="762885"/>
            <a:ext cx="13993478" cy="96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5"/>
              </a:lnSpc>
            </a:pPr>
            <a:r>
              <a:rPr lang="en-US" sz="7004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tOOLS AND tECHNOLOGIES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98117" y="2162419"/>
            <a:ext cx="12969409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Jupyter Notebook – for writing and executing Python code interactively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Streamlit – for deploying the project as a web app</a:t>
            </a:r>
          </a:p>
          <a:p>
            <a:pPr algn="ctr">
              <a:lnSpc>
                <a:spcPts val="3080"/>
              </a:lnSpc>
            </a:pPr>
            <a:endParaRPr lang="en-US" sz="2200" b="1">
              <a:solidFill>
                <a:srgbClr val="FBF5E5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678953" y="3616886"/>
            <a:ext cx="8151434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Python – used for data analysis, visualization, and app development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47793" y="4899978"/>
            <a:ext cx="8416853" cy="19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Pandas – for data cleaning and manipulation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NumPy – for numerical operations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Matplotlib – for creating visualizations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Seaborn – for advanced and aesthetic data plots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FBF5E5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51004" y="7015797"/>
            <a:ext cx="11607761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Netflix Movies and TV Shows Dataset (from Kaggle) – contains details like title, director, cast, country, release year, rating, and type (Movie/TV Show)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FBF5E5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362681" y="8445961"/>
            <a:ext cx="9649388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Streamlit Cloud – for hosting the interactive app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GitHub Repository – for version control and sharing project files</a:t>
            </a:r>
          </a:p>
          <a:p>
            <a:pPr algn="ctr">
              <a:lnSpc>
                <a:spcPts val="3080"/>
              </a:lnSpc>
            </a:pPr>
            <a:endParaRPr lang="en-US" sz="2200" b="1">
              <a:solidFill>
                <a:srgbClr val="FBF5E5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50544" y="2234491"/>
            <a:ext cx="3030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platform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6404" y="3552586"/>
            <a:ext cx="330171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Programming Language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6404" y="5114686"/>
            <a:ext cx="30237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Libraries Used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0544" y="7211455"/>
            <a:ext cx="3030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Dataset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7412" y="8713296"/>
            <a:ext cx="3030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30770">
            <a:off x="15638046" y="-1409306"/>
            <a:ext cx="7093465" cy="7045666"/>
          </a:xfrm>
          <a:custGeom>
            <a:avLst/>
            <a:gdLst/>
            <a:ahLst/>
            <a:cxnLst/>
            <a:rect l="l" t="t" r="r" b="b"/>
            <a:pathLst>
              <a:path w="7093465" h="7045666">
                <a:moveTo>
                  <a:pt x="0" y="0"/>
                </a:moveTo>
                <a:lnTo>
                  <a:pt x="7093466" y="0"/>
                </a:lnTo>
                <a:lnTo>
                  <a:pt x="7093466" y="7045665"/>
                </a:lnTo>
                <a:lnTo>
                  <a:pt x="0" y="7045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64674">
            <a:off x="-743657" y="-222675"/>
            <a:ext cx="2533331" cy="2833022"/>
          </a:xfrm>
          <a:custGeom>
            <a:avLst/>
            <a:gdLst/>
            <a:ahLst/>
            <a:cxnLst/>
            <a:rect l="l" t="t" r="r" b="b"/>
            <a:pathLst>
              <a:path w="2533331" h="2833022">
                <a:moveTo>
                  <a:pt x="0" y="0"/>
                </a:moveTo>
                <a:lnTo>
                  <a:pt x="2533330" y="0"/>
                </a:lnTo>
                <a:lnTo>
                  <a:pt x="2533330" y="2833022"/>
                </a:lnTo>
                <a:lnTo>
                  <a:pt x="0" y="283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2423" y="244315"/>
            <a:ext cx="11305855" cy="78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8"/>
              </a:lnSpc>
            </a:pPr>
            <a:r>
              <a:rPr lang="en-US" sz="5675">
                <a:solidFill>
                  <a:srgbClr val="FFF7E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PROJECT WORKING: </a:t>
            </a:r>
          </a:p>
        </p:txBody>
      </p:sp>
      <p:sp>
        <p:nvSpPr>
          <p:cNvPr id="5" name="Freeform 5"/>
          <p:cNvSpPr/>
          <p:nvPr/>
        </p:nvSpPr>
        <p:spPr>
          <a:xfrm>
            <a:off x="1692693" y="1193836"/>
            <a:ext cx="4878773" cy="3170478"/>
          </a:xfrm>
          <a:custGeom>
            <a:avLst/>
            <a:gdLst/>
            <a:ahLst/>
            <a:cxnLst/>
            <a:rect l="l" t="t" r="r" b="b"/>
            <a:pathLst>
              <a:path w="4878773" h="3170478">
                <a:moveTo>
                  <a:pt x="0" y="0"/>
                </a:moveTo>
                <a:lnTo>
                  <a:pt x="4878772" y="0"/>
                </a:lnTo>
                <a:lnTo>
                  <a:pt x="4878772" y="3170478"/>
                </a:lnTo>
                <a:lnTo>
                  <a:pt x="0" y="3170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749" y="4865365"/>
            <a:ext cx="5252660" cy="5156781"/>
          </a:xfrm>
          <a:custGeom>
            <a:avLst/>
            <a:gdLst/>
            <a:ahLst/>
            <a:cxnLst/>
            <a:rect l="l" t="t" r="r" b="b"/>
            <a:pathLst>
              <a:path w="5252660" h="5156781">
                <a:moveTo>
                  <a:pt x="0" y="0"/>
                </a:moveTo>
                <a:lnTo>
                  <a:pt x="5252660" y="0"/>
                </a:lnTo>
                <a:lnTo>
                  <a:pt x="5252660" y="5156780"/>
                </a:lnTo>
                <a:lnTo>
                  <a:pt x="0" y="5156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7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57624" y="168115"/>
            <a:ext cx="7584160" cy="4559976"/>
          </a:xfrm>
          <a:custGeom>
            <a:avLst/>
            <a:gdLst/>
            <a:ahLst/>
            <a:cxnLst/>
            <a:rect l="l" t="t" r="r" b="b"/>
            <a:pathLst>
              <a:path w="7584160" h="4559976">
                <a:moveTo>
                  <a:pt x="0" y="0"/>
                </a:moveTo>
                <a:lnTo>
                  <a:pt x="7584160" y="0"/>
                </a:lnTo>
                <a:lnTo>
                  <a:pt x="7584160" y="4559977"/>
                </a:lnTo>
                <a:lnTo>
                  <a:pt x="0" y="4559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57624" y="4838718"/>
            <a:ext cx="7728620" cy="5448282"/>
          </a:xfrm>
          <a:custGeom>
            <a:avLst/>
            <a:gdLst/>
            <a:ahLst/>
            <a:cxnLst/>
            <a:rect l="l" t="t" r="r" b="b"/>
            <a:pathLst>
              <a:path w="7728620" h="5448282">
                <a:moveTo>
                  <a:pt x="0" y="0"/>
                </a:moveTo>
                <a:lnTo>
                  <a:pt x="7728620" y="0"/>
                </a:lnTo>
                <a:lnTo>
                  <a:pt x="7728620" y="5448282"/>
                </a:lnTo>
                <a:lnTo>
                  <a:pt x="0" y="54482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7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221" y="428618"/>
            <a:ext cx="8040560" cy="2910122"/>
          </a:xfrm>
          <a:custGeom>
            <a:avLst/>
            <a:gdLst/>
            <a:ahLst/>
            <a:cxnLst/>
            <a:rect l="l" t="t" r="r" b="b"/>
            <a:pathLst>
              <a:path w="8040560" h="2910122">
                <a:moveTo>
                  <a:pt x="0" y="0"/>
                </a:moveTo>
                <a:lnTo>
                  <a:pt x="8040560" y="0"/>
                </a:lnTo>
                <a:lnTo>
                  <a:pt x="8040560" y="2910123"/>
                </a:lnTo>
                <a:lnTo>
                  <a:pt x="0" y="291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221" y="4059062"/>
            <a:ext cx="8468699" cy="4604855"/>
          </a:xfrm>
          <a:custGeom>
            <a:avLst/>
            <a:gdLst/>
            <a:ahLst/>
            <a:cxnLst/>
            <a:rect l="l" t="t" r="r" b="b"/>
            <a:pathLst>
              <a:path w="8468699" h="4604855">
                <a:moveTo>
                  <a:pt x="0" y="0"/>
                </a:moveTo>
                <a:lnTo>
                  <a:pt x="8468699" y="0"/>
                </a:lnTo>
                <a:lnTo>
                  <a:pt x="8468699" y="4604855"/>
                </a:lnTo>
                <a:lnTo>
                  <a:pt x="0" y="460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8229" y="618730"/>
            <a:ext cx="8352855" cy="6880664"/>
          </a:xfrm>
          <a:custGeom>
            <a:avLst/>
            <a:gdLst/>
            <a:ahLst/>
            <a:cxnLst/>
            <a:rect l="l" t="t" r="r" b="b"/>
            <a:pathLst>
              <a:path w="8352855" h="6880664">
                <a:moveTo>
                  <a:pt x="0" y="0"/>
                </a:moveTo>
                <a:lnTo>
                  <a:pt x="8352855" y="0"/>
                </a:lnTo>
                <a:lnTo>
                  <a:pt x="8352855" y="6880664"/>
                </a:lnTo>
                <a:lnTo>
                  <a:pt x="0" y="688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57435" y="8110312"/>
            <a:ext cx="2542026" cy="2324338"/>
          </a:xfrm>
          <a:custGeom>
            <a:avLst/>
            <a:gdLst/>
            <a:ahLst/>
            <a:cxnLst/>
            <a:rect l="l" t="t" r="r" b="b"/>
            <a:pathLst>
              <a:path w="2542026" h="2324338">
                <a:moveTo>
                  <a:pt x="0" y="0"/>
                </a:moveTo>
                <a:lnTo>
                  <a:pt x="2542026" y="0"/>
                </a:lnTo>
                <a:lnTo>
                  <a:pt x="2542026" y="2324338"/>
                </a:lnTo>
                <a:lnTo>
                  <a:pt x="0" y="2324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321498">
            <a:off x="9427517" y="7638499"/>
            <a:ext cx="4164455" cy="4136393"/>
          </a:xfrm>
          <a:custGeom>
            <a:avLst/>
            <a:gdLst/>
            <a:ahLst/>
            <a:cxnLst/>
            <a:rect l="l" t="t" r="r" b="b"/>
            <a:pathLst>
              <a:path w="4164455" h="4136393">
                <a:moveTo>
                  <a:pt x="0" y="0"/>
                </a:moveTo>
                <a:lnTo>
                  <a:pt x="4164456" y="0"/>
                </a:lnTo>
                <a:lnTo>
                  <a:pt x="4164456" y="4136393"/>
                </a:lnTo>
                <a:lnTo>
                  <a:pt x="0" y="413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161" y="742831"/>
            <a:ext cx="8868839" cy="1363584"/>
          </a:xfrm>
          <a:custGeom>
            <a:avLst/>
            <a:gdLst/>
            <a:ahLst/>
            <a:cxnLst/>
            <a:rect l="l" t="t" r="r" b="b"/>
            <a:pathLst>
              <a:path w="8868839" h="1363584">
                <a:moveTo>
                  <a:pt x="0" y="0"/>
                </a:moveTo>
                <a:lnTo>
                  <a:pt x="8868839" y="0"/>
                </a:lnTo>
                <a:lnTo>
                  <a:pt x="8868839" y="1363584"/>
                </a:lnTo>
                <a:lnTo>
                  <a:pt x="0" y="136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1742" y="2793468"/>
            <a:ext cx="6049578" cy="6095687"/>
          </a:xfrm>
          <a:custGeom>
            <a:avLst/>
            <a:gdLst/>
            <a:ahLst/>
            <a:cxnLst/>
            <a:rect l="l" t="t" r="r" b="b"/>
            <a:pathLst>
              <a:path w="6049578" h="6095687">
                <a:moveTo>
                  <a:pt x="0" y="0"/>
                </a:moveTo>
                <a:lnTo>
                  <a:pt x="6049577" y="0"/>
                </a:lnTo>
                <a:lnTo>
                  <a:pt x="6049577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3822" y="288881"/>
            <a:ext cx="7220670" cy="3306995"/>
          </a:xfrm>
          <a:custGeom>
            <a:avLst/>
            <a:gdLst/>
            <a:ahLst/>
            <a:cxnLst/>
            <a:rect l="l" t="t" r="r" b="b"/>
            <a:pathLst>
              <a:path w="7220670" h="3306995">
                <a:moveTo>
                  <a:pt x="0" y="0"/>
                </a:moveTo>
                <a:lnTo>
                  <a:pt x="7220669" y="0"/>
                </a:lnTo>
                <a:lnTo>
                  <a:pt x="7220669" y="3306995"/>
                </a:lnTo>
                <a:lnTo>
                  <a:pt x="0" y="3306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29224" y="3964748"/>
            <a:ext cx="9735268" cy="5293552"/>
          </a:xfrm>
          <a:custGeom>
            <a:avLst/>
            <a:gdLst/>
            <a:ahLst/>
            <a:cxnLst/>
            <a:rect l="l" t="t" r="r" b="b"/>
            <a:pathLst>
              <a:path w="9735268" h="5293552">
                <a:moveTo>
                  <a:pt x="0" y="0"/>
                </a:moveTo>
                <a:lnTo>
                  <a:pt x="9735267" y="0"/>
                </a:lnTo>
                <a:lnTo>
                  <a:pt x="9735267" y="5293552"/>
                </a:lnTo>
                <a:lnTo>
                  <a:pt x="0" y="5293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270" y="782367"/>
            <a:ext cx="9257741" cy="6781296"/>
          </a:xfrm>
          <a:custGeom>
            <a:avLst/>
            <a:gdLst/>
            <a:ahLst/>
            <a:cxnLst/>
            <a:rect l="l" t="t" r="r" b="b"/>
            <a:pathLst>
              <a:path w="9257741" h="6781296">
                <a:moveTo>
                  <a:pt x="0" y="0"/>
                </a:moveTo>
                <a:lnTo>
                  <a:pt x="9257741" y="0"/>
                </a:lnTo>
                <a:lnTo>
                  <a:pt x="9257741" y="6781295"/>
                </a:lnTo>
                <a:lnTo>
                  <a:pt x="0" y="678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6561" y="1129995"/>
            <a:ext cx="4481267" cy="6086038"/>
          </a:xfrm>
          <a:custGeom>
            <a:avLst/>
            <a:gdLst/>
            <a:ahLst/>
            <a:cxnLst/>
            <a:rect l="l" t="t" r="r" b="b"/>
            <a:pathLst>
              <a:path w="4481267" h="6086038">
                <a:moveTo>
                  <a:pt x="0" y="0"/>
                </a:moveTo>
                <a:lnTo>
                  <a:pt x="4481267" y="0"/>
                </a:lnTo>
                <a:lnTo>
                  <a:pt x="4481267" y="6086039"/>
                </a:lnTo>
                <a:lnTo>
                  <a:pt x="0" y="608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3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6428" y="994535"/>
            <a:ext cx="3472488" cy="6356958"/>
          </a:xfrm>
          <a:custGeom>
            <a:avLst/>
            <a:gdLst/>
            <a:ahLst/>
            <a:cxnLst/>
            <a:rect l="l" t="t" r="r" b="b"/>
            <a:pathLst>
              <a:path w="3472488" h="6356958">
                <a:moveTo>
                  <a:pt x="0" y="0"/>
                </a:moveTo>
                <a:lnTo>
                  <a:pt x="3472489" y="0"/>
                </a:lnTo>
                <a:lnTo>
                  <a:pt x="34724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21498">
            <a:off x="4515947" y="7838936"/>
            <a:ext cx="4164455" cy="4136393"/>
          </a:xfrm>
          <a:custGeom>
            <a:avLst/>
            <a:gdLst/>
            <a:ahLst/>
            <a:cxnLst/>
            <a:rect l="l" t="t" r="r" b="b"/>
            <a:pathLst>
              <a:path w="4164455" h="4136393">
                <a:moveTo>
                  <a:pt x="0" y="0"/>
                </a:moveTo>
                <a:lnTo>
                  <a:pt x="4164455" y="0"/>
                </a:lnTo>
                <a:lnTo>
                  <a:pt x="4164455" y="4136393"/>
                </a:lnTo>
                <a:lnTo>
                  <a:pt x="0" y="413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6807" y="7803803"/>
            <a:ext cx="2812493" cy="2483197"/>
          </a:xfrm>
          <a:custGeom>
            <a:avLst/>
            <a:gdLst/>
            <a:ahLst/>
            <a:cxnLst/>
            <a:rect l="l" t="t" r="r" b="b"/>
            <a:pathLst>
              <a:path w="2812493" h="2483197">
                <a:moveTo>
                  <a:pt x="0" y="0"/>
                </a:moveTo>
                <a:lnTo>
                  <a:pt x="2812493" y="0"/>
                </a:lnTo>
                <a:lnTo>
                  <a:pt x="2812493" y="2483197"/>
                </a:lnTo>
                <a:lnTo>
                  <a:pt x="0" y="2483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37506" y="8150859"/>
            <a:ext cx="2532412" cy="2898326"/>
          </a:xfrm>
          <a:custGeom>
            <a:avLst/>
            <a:gdLst/>
            <a:ahLst/>
            <a:cxnLst/>
            <a:rect l="l" t="t" r="r" b="b"/>
            <a:pathLst>
              <a:path w="2532412" h="2898326">
                <a:moveTo>
                  <a:pt x="0" y="0"/>
                </a:moveTo>
                <a:lnTo>
                  <a:pt x="2532412" y="0"/>
                </a:lnTo>
                <a:lnTo>
                  <a:pt x="2532412" y="2898325"/>
                </a:lnTo>
                <a:lnTo>
                  <a:pt x="0" y="2898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10207" y="7730851"/>
            <a:ext cx="2847419" cy="3054897"/>
          </a:xfrm>
          <a:custGeom>
            <a:avLst/>
            <a:gdLst/>
            <a:ahLst/>
            <a:cxnLst/>
            <a:rect l="l" t="t" r="r" b="b"/>
            <a:pathLst>
              <a:path w="2847419" h="3054897">
                <a:moveTo>
                  <a:pt x="0" y="0"/>
                </a:moveTo>
                <a:lnTo>
                  <a:pt x="2847419" y="0"/>
                </a:lnTo>
                <a:lnTo>
                  <a:pt x="2847419" y="3054898"/>
                </a:lnTo>
                <a:lnTo>
                  <a:pt x="0" y="3054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681</Words>
  <Application>Microsoft Office PowerPoint</Application>
  <PresentationFormat>Custom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Berthold Block</vt:lpstr>
      <vt:lpstr>Montserrat</vt:lpstr>
      <vt:lpstr>DM Serif Display</vt:lpstr>
      <vt:lpstr>Times New Roman MT Bold</vt:lpstr>
      <vt:lpstr>TT Fors</vt:lpstr>
      <vt:lpstr>Open Sans Bold</vt:lpstr>
      <vt:lpstr>Quicksand Bold</vt:lpstr>
      <vt:lpstr>Canva Sans Bold</vt:lpstr>
      <vt:lpstr>Antic Bold</vt:lpstr>
      <vt:lpstr>TAN Headline</vt:lpstr>
      <vt:lpstr>Quicksand</vt:lpstr>
      <vt:lpstr>Boulder</vt:lpstr>
      <vt:lpstr>Rust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cp:lastModifiedBy>Ayanka Ghosh</cp:lastModifiedBy>
  <cp:revision>2</cp:revision>
  <dcterms:created xsi:type="dcterms:W3CDTF">2006-08-16T00:00:00Z</dcterms:created>
  <dcterms:modified xsi:type="dcterms:W3CDTF">2025-11-11T16:06:03Z</dcterms:modified>
  <dc:identifier>DAG4TjigiUk</dc:identifier>
</cp:coreProperties>
</file>